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99" r:id="rId12"/>
    <p:sldId id="264" r:id="rId13"/>
    <p:sldId id="265" r:id="rId14"/>
    <p:sldId id="266" r:id="rId15"/>
    <p:sldId id="267" r:id="rId16"/>
    <p:sldId id="268" r:id="rId17"/>
    <p:sldId id="269" r:id="rId18"/>
    <p:sldId id="270" r:id="rId19"/>
    <p:sldId id="271" r:id="rId20"/>
    <p:sldId id="272" r:id="rId21"/>
    <p:sldId id="273" r:id="rId22"/>
    <p:sldId id="274" r:id="rId23"/>
    <p:sldId id="300"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a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2dd2048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a18bbe46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339c5e14a?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6_AN.41_1#339c5e14a.blank?vop=1&amp;pid=8455fee48&amp;color=0,0,0&amp;vpa=33&amp;bbb=1"/>
          <p:cNvSpPr/>
          <p:nvPr/>
        </p:nvSpPr>
        <p:spPr>
          <a:xfrm>
            <a:off x="1028160" y="1037082"/>
            <a:ext cx="700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shone</a:t>
            </a:r>
            <a:endParaRPr lang="en-US" altLang="zh-CN" dirty="0"/>
          </a:p>
        </p:txBody>
      </p:sp>
      <p:sp>
        <p:nvSpPr>
          <p:cNvPr id="4" name="QB_6_AS.42_1#339c5e14a?vop=1&amp;pid=8455fee48&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句意为：2023年4月29日，杰出画家阎立本创作的历史名画《步辇图》在故宫博物院大放异彩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，设空处在句中作谓语。结合时间状语“on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2023”可知，时态用一般过去时。故填shone。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9fb30d5f3?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44_1#9fb30d5f3.blank?vop=1&amp;pid=8455fee48&amp;color=0,0,0&amp;vpa=34&amp;bbb=1"/>
          <p:cNvSpPr/>
          <p:nvPr/>
        </p:nvSpPr>
        <p:spPr>
          <a:xfrm>
            <a:off x="1028160" y="1024382"/>
            <a:ext cx="814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vividly</a:t>
            </a:r>
            <a:endParaRPr lang="en-US" altLang="zh-CN" dirty="0"/>
          </a:p>
        </p:txBody>
      </p:sp>
      <p:sp>
        <p:nvSpPr>
          <p:cNvPr id="4" name="QB_6_AS.45_1#9fb30d5f3?vop=1&amp;pid=8455fee48&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句意为：这幅画生动地展现了唐太宗在公元641年接见西藏吐蕃使团的场景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。设空处修饰空后的动词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，应用副词形式，表示“生动地”。故填vividly。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_1#705a8ff1f?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47_1#705a8ff1f.blank?vop=1&amp;pid=8455fee48&amp;color=0,0,0&amp;vpa=35&amp;bbb=1"/>
          <p:cNvSpPr/>
          <p:nvPr/>
        </p:nvSpPr>
        <p:spPr>
          <a:xfrm>
            <a:off x="1078960" y="1037082"/>
            <a:ext cx="725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where</a:t>
            </a:r>
            <a:endParaRPr lang="en-US" altLang="zh-CN" dirty="0"/>
          </a:p>
        </p:txBody>
      </p:sp>
      <p:sp>
        <p:nvSpPr>
          <p:cNvPr id="4" name="QB_6_AS.48_1#705a8ff1f?vop=1&amp;pid=8455fee48&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句意见上一题解析。分析句子可知，设空处引导定语从句，先行词是scene，从句中缺少地点状语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关系副词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where。故填where。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_1#7cc35c478?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3" name="QB_6_AN.50_1#7cc35c478.blank?vop=1&amp;pid=8455fee48&amp;color=0,0,0&amp;vpa=36&amp;bbb=1"/>
          <p:cNvSpPr/>
          <p:nvPr/>
        </p:nvSpPr>
        <p:spPr>
          <a:xfrm>
            <a:off x="1078960" y="1024382"/>
            <a:ext cx="11826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propose</a:t>
            </a:r>
            <a:endParaRPr lang="en-US" altLang="zh-CN" dirty="0"/>
          </a:p>
        </p:txBody>
      </p:sp>
      <p:sp>
        <p:nvSpPr>
          <p:cNvPr id="4" name="QB_6_AS.51_1#7cc35c478?vop=1&amp;pid=8455fee48&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句意为：他们代表其首领来长安向大唐文成公主求亲。分析句子可知，设空处在句中作目的状语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词不定式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f3b77f09a?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800" dirty="0"/>
          </a:p>
        </p:txBody>
      </p:sp>
      <p:sp>
        <p:nvSpPr>
          <p:cNvPr id="3" name="QB_6_AN.53_1#f3b77f09a.blank?vop=1&amp;pid=8455fee48&amp;color=0,0,0&amp;vpa=37&amp;bbb=1"/>
          <p:cNvSpPr/>
          <p:nvPr/>
        </p:nvSpPr>
        <p:spPr>
          <a:xfrm>
            <a:off x="1053560" y="1024382"/>
            <a:ext cx="16906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appreciated</a:t>
            </a:r>
            <a:endParaRPr lang="en-US" altLang="zh-CN" dirty="0"/>
          </a:p>
        </p:txBody>
      </p:sp>
      <p:sp>
        <p:nvSpPr>
          <p:cNvPr id="4" name="QB_6_AS.54_1#f3b77f09a?vop=1&amp;pid=8455fee48&amp;color=0,0,0&amp;bbb=1&amp;h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句意为：文成公主刚到西藏不久就受到了西藏人民的赞赏，因为她教会了当地人农业技术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，大大提高了土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地的产量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。分析句子可知，设空处作主句的谓语；根据空后的soon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Xizang可知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也应用一般过去时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；根据空后的by可知，此处应用被动语态；主句主语Princess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Wencheng是单数概念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语也应用第三人称单数形式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_1#c724373b7?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56_1#c724373b7.blank?vop=1&amp;pid=8455fee48&amp;color=0,0,0&amp;vpa=38&amp;bbb=1"/>
          <p:cNvSpPr/>
          <p:nvPr/>
        </p:nvSpPr>
        <p:spPr>
          <a:xfrm>
            <a:off x="1053560" y="1024382"/>
            <a:ext cx="1119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improving</a:t>
            </a:r>
            <a:endParaRPr lang="en-US" altLang="zh-CN" dirty="0"/>
          </a:p>
        </p:txBody>
      </p:sp>
      <p:sp>
        <p:nvSpPr>
          <p:cNvPr id="4" name="QB_6_AS.57_1#c724373b7?vop=1&amp;pid=8455fee48&amp;color=0,0,0&amp;bbb=1"/>
          <p:cNvSpPr/>
          <p:nvPr/>
        </p:nvSpPr>
        <p:spPr>
          <a:xfrm>
            <a:off x="832104" y="1446975"/>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句意见上一题解析。设空处在句中作状语，表示自然而然的结果，应用现在分词形式。故填improving。</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8_1#a462867bc?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59_1#a462867bc.blank?vop=1&amp;pid=8455fee48&amp;color=0,0,0&amp;vpa=39&amp;bbb=1"/>
          <p:cNvSpPr/>
          <p:nvPr/>
        </p:nvSpPr>
        <p:spPr>
          <a:xfrm>
            <a:off x="1078960" y="1037082"/>
            <a:ext cx="1068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craftsmen</a:t>
            </a:r>
            <a:endParaRPr lang="en-US" altLang="zh-CN" dirty="0"/>
          </a:p>
        </p:txBody>
      </p:sp>
      <p:sp>
        <p:nvSpPr>
          <p:cNvPr id="4" name="QB_6_AS.60_1#a462867bc?vop=1&amp;pid=8455fee48&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句意为：此外，文成公主不仅带来了唐朝的风俗和习惯，还带来了一大批工匠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，这对吐蕃部落文化产生了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深远的影响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。craftsman是可数名词，意为“工匠；手艺人”。根据空前的a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。故填craftsmen。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1_1#fb24768bb?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62_1#fb24768bb.blank?vop=1&amp;pid=8455fee48&amp;color=0,0,0&amp;vpa=40&amp;bbb=1"/>
          <p:cNvSpPr/>
          <p:nvPr/>
        </p:nvSpPr>
        <p:spPr>
          <a:xfrm>
            <a:off x="1040860" y="1024382"/>
            <a:ext cx="915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
        <p:nvSpPr>
          <p:cNvPr id="4" name="QB_6_AS.63_1#fb24768bb?vop=1&amp;pid=8455fee48&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的影响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4_1#a1f4ad12f?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65_1#a1f4ad12f.blank?vop=1&amp;pid=8455fee48&amp;color=0,0,0&amp;vpa=41"/>
          <p:cNvSpPr/>
          <p:nvPr/>
        </p:nvSpPr>
        <p:spPr>
          <a:xfrm>
            <a:off x="1078960" y="1037082"/>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66_1#a1f4ad12f?vop=1&amp;pid=8455fee48&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句意为：除了这幅画，本次展览共展出了108件文物，其中包括来自西藏自治区文物局各单位的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13件文物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和故宫博物院的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95件文物。a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为固定搭配，意为“总共”。故填a。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7_1#024e093b9?vop=1&amp;pid=8455fee4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800" dirty="0"/>
          </a:p>
        </p:txBody>
      </p:sp>
      <p:sp>
        <p:nvSpPr>
          <p:cNvPr id="3" name="QB_6_AN.68_1#024e093b9.blank?vop=1&amp;pid=8455fee48&amp;color=0,0,0&amp;vpa=42&amp;bbb=1"/>
          <p:cNvSpPr/>
          <p:nvPr/>
        </p:nvSpPr>
        <p:spPr>
          <a:xfrm>
            <a:off x="1155160" y="1037082"/>
            <a:ext cx="1474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various/varied</a:t>
            </a:r>
            <a:endParaRPr lang="en-US" altLang="zh-CN" dirty="0"/>
          </a:p>
        </p:txBody>
      </p:sp>
      <p:sp>
        <p:nvSpPr>
          <p:cNvPr id="4" name="QB_6_AS.69_1#024e093b9?vop=1&amp;pid=8455fee48&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句意见上一题解析。设空处修饰空后的名词units，应用形容词形式，表示“各种各样的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bb3364996.fixed?pid=2513d791b&amp;color=165,74,15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Writing</a:t>
            </a:r>
            <a:endParaRPr lang="en-US" altLang="zh-CN" sz="5400" dirty="0"/>
          </a:p>
        </p:txBody>
      </p:sp>
      <p:sp>
        <p:nvSpPr>
          <p:cNvPr id="3" name="C_2_BD#bb3364996.fixed?pid=2513d791b&amp;color=255,255,255&amp;bbb=1&amp;hb=1"/>
          <p:cNvSpPr/>
          <p:nvPr/>
        </p:nvSpPr>
        <p:spPr>
          <a:xfrm>
            <a:off x="2386584" y="2807208"/>
            <a:ext cx="7223760" cy="1435608"/>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Workshop—</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Club</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1a656f10?pid=a18bbe463&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70_1#d4a36c50b?vop=1&amp;pid=d1a656f10&amp;color=0,0,0&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主题：克服恐惧 | 词数：约378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湖南长沙市长郡中学</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段考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clarinet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单簧管）.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（节奏）</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ashamed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clarinet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1800" dirty="0"/>
          </a:p>
          <a:p>
            <a:pPr>
              <a:lnSpc>
                <a:spcPct val="150000"/>
              </a:lnSpc>
            </a:pPr>
            <a:endParaRPr lang="en-US" altLang="zh-CN"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0_1#d4a36c50b?vop=1&amp;pid=d1a656f10&amp;color=0,0,0&amp;bbb=1&amp;hb=1"/>
          <p:cNvSpPr/>
          <p:nvPr/>
        </p:nvSpPr>
        <p:spPr>
          <a:xfrm>
            <a:off x="832104" y="1080000"/>
            <a:ext cx="10533888" cy="4368800"/>
          </a:xfrm>
          <a:prstGeom prst="rect">
            <a:avLst/>
          </a:prstGeom>
          <a:noFill/>
        </p:spPr>
        <p:txBody>
          <a:bodyPr wrap="none" lIns="0" tIns="0" rIns="0" bIns="0" rtlCol="0" anchor="t"/>
          <a:lstStyle/>
          <a:p>
            <a:pPr algn="l">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 “I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（簧片）. 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EX.71_1#d4a36c50b?vop=1&amp;pid=d1a656f10&amp;color=0,0,0&amp;bbb=1&amp;hb=1"/>
          <p:cNvSpPr/>
          <p:nvPr/>
        </p:nvSpPr>
        <p:spPr>
          <a:xfrm>
            <a:off x="832104" y="5423790"/>
            <a:ext cx="10533888" cy="681355"/>
          </a:xfrm>
          <a:prstGeom prst="rect">
            <a:avLst/>
          </a:prstGeom>
          <a:noFill/>
        </p:spPr>
        <p:txBody>
          <a:bodyPr wrap="none" lIns="0" tIns="0" rIns="0" bIns="0" rtlCol="0" anchor="t"/>
          <a:lstStyle/>
          <a:p>
            <a:pPr algn="l">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文章讲述了作者从六年级开始学习单簧管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因表现不佳不断自我否定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逃</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避</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后来在妈妈和老师的帮助下重新找回自信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最终直面困难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克服了内心恐惧的故事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2_1#353d7777a.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endlessly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randomly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smoothly</a:t>
            </a:r>
            <a:endParaRPr lang="en-US" altLang="zh-CN" sz="1800" dirty="0"/>
          </a:p>
        </p:txBody>
      </p:sp>
      <p:sp>
        <p:nvSpPr>
          <p:cNvPr id="3" name="QC_6_AN.73_1#353d7777a.bracket?vop=1&amp;pid=d4a36c50b&amp;color=0,0,0&amp;vpa=43"/>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74_1#353d7777a?vop=1&amp;pid=d4a36c50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behind.”可知，But表示转折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，说明作者这一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年刚开始的时候很顺利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，但后来落后了。badly意为“严重地”；endlessly意为“无穷地”；randomly意为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“随机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”；smoothly意为“顺利地”。故选D项。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5_1#45b2f877f.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1800" dirty="0"/>
          </a:p>
        </p:txBody>
      </p:sp>
      <p:sp>
        <p:nvSpPr>
          <p:cNvPr id="3" name="QC_6_AN.76_1#45b2f877f.bracket?vop=1&amp;pid=d4a36c50b&amp;color=0,0,0&amp;vpa=44"/>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77_1#45b2f877f?vop=1&amp;pid=d4a36c50b&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fears可知，作者内心恐惧，感觉自己会演奏不好，把事情搞砸。mess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搞砸”;</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on意为“继续前进”；set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out意为“动身；出发”；take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off意为“起飞”。故选A项。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8_1#c667910e1.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a:t>
            </a:r>
            <a:endParaRPr lang="en-US" altLang="zh-CN" sz="1800" dirty="0"/>
          </a:p>
        </p:txBody>
      </p:sp>
      <p:sp>
        <p:nvSpPr>
          <p:cNvPr id="3" name="QC_6_AN.79_1#c667910e1.bracket?vop=1&amp;pid=d4a36c50b&amp;color=0,0,0&amp;vpa=45"/>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80_1#c667910e1?vop=1&amp;pid=d4a36c50b&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another”可知，but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表示转折，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此处指作者的节奏很好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，但音调完全是另外一回事。another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story意为“另一回事”。故选C项。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1_1#6fab708cb.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collapsed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bent</a:t>
            </a:r>
            <a:endParaRPr lang="en-US" altLang="zh-CN" sz="1800" dirty="0"/>
          </a:p>
        </p:txBody>
      </p:sp>
      <p:sp>
        <p:nvSpPr>
          <p:cNvPr id="3" name="QC_6_AN.82_1#6fab708cb.bracket?vop=1&amp;pid=d4a36c50b&amp;color=0,0,0&amp;vpa=46"/>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83_1#6fab708cb?vop=1&amp;pid=d4a36c50b&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ashamed可知，受到老师的质问后，作者感到很羞愧，感觉信心瞬间崩塌了。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collapse意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“崩塌；崩溃”；move意为“移动”；sell意为“出售”；bend意为“弯曲”。故选A项。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4_1#35667e7e1.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smarter</a:t>
            </a:r>
            <a:endParaRPr lang="en-US" altLang="zh-CN" sz="1800" dirty="0"/>
          </a:p>
        </p:txBody>
      </p:sp>
      <p:sp>
        <p:nvSpPr>
          <p:cNvPr id="3" name="QC_6_AN.85_1#35667e7e1.bracket?vop=1&amp;pid=d4a36c50b&amp;color=0,0,0&amp;vpa=47"/>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86_1#35667e7e1?vop=1&amp;pid=d4a36c50b&amp;color=0,0,0&amp;bbb=1&amp;hb=1"/>
          <p:cNvSpPr/>
          <p:nvPr/>
        </p:nvSpPr>
        <p:spPr>
          <a:xfrm>
            <a:off x="832104" y="1485963"/>
            <a:ext cx="10533888" cy="360680"/>
          </a:xfrm>
          <a:prstGeom prst="rect">
            <a:avLst/>
          </a:prstGeom>
          <a:noFill/>
        </p:spPr>
        <p:txBody>
          <a:bodyPr wrap="none" lIns="0" tIns="0" rIns="0" bIns="0" rtlCol="0" anchor="t"/>
          <a:lstStyle/>
          <a:p>
            <a:pPr>
              <a:lnSpc>
                <a:spcPts val="32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clarinet可知，因为讨厌弹单簧管，所以作者的表现变得越来越糟糕。故选B项。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7_1#95e99736a.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sympathy</a:t>
            </a:r>
            <a:endParaRPr lang="en-US" altLang="zh-CN" sz="1800" dirty="0"/>
          </a:p>
        </p:txBody>
      </p:sp>
      <p:sp>
        <p:nvSpPr>
          <p:cNvPr id="3" name="QC_6_AN.88_1#95e99736a.bracket?vop=1&amp;pid=d4a36c50b&amp;color=0,0,0&amp;vpa=48"/>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89_1#95e99736a?vop=1&amp;pid=d4a36c50b&amp;color=0,0,0&amp;bbb=1&amp;hb=1"/>
          <p:cNvSpPr/>
          <p:nvPr/>
        </p:nvSpPr>
        <p:spPr>
          <a:xfrm>
            <a:off x="832104" y="1485963"/>
            <a:ext cx="10533888" cy="360680"/>
          </a:xfrm>
          <a:prstGeom prst="rect">
            <a:avLst/>
          </a:prstGeom>
          <a:noFill/>
        </p:spPr>
        <p:txBody>
          <a:bodyPr wrap="none" lIns="0" tIns="0" rIns="0" bIns="0" rtlCol="0" anchor="t"/>
          <a:lstStyle/>
          <a:p>
            <a:pPr>
              <a:lnSpc>
                <a:spcPts val="32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leave可知，此处指随着表演的日子临近，作者一时慌乱之下请了病假。故选B项。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0_1#1e7de724f.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separating</a:t>
            </a:r>
            <a:endParaRPr lang="en-US" altLang="zh-CN" sz="1800" dirty="0"/>
          </a:p>
        </p:txBody>
      </p:sp>
      <p:sp>
        <p:nvSpPr>
          <p:cNvPr id="3" name="QC_6_AN.91_1#1e7de724f.bracket?vop=1&amp;pid=d4a36c50b&amp;color=0,0,0&amp;vpa=49"/>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92_1#1e7de724f?vop=1&amp;pid=d4a36c50b&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crying可知，作者哭了，眼泪流了下来。dry意为“变干”；disappear意为“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意为“流”；separate意为“分离”。故选C项。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3_1#461b47010.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endParaRPr lang="en-US" altLang="zh-CN" sz="1800" dirty="0"/>
          </a:p>
        </p:txBody>
      </p:sp>
      <p:sp>
        <p:nvSpPr>
          <p:cNvPr id="3" name="QC_6_AN.94_1#461b47010.bracket?vop=1&amp;pid=d4a36c50b&amp;color=0,0,0&amp;vpa=50"/>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95_1#461b47010?vop=1&amp;pid=d4a36c50b&amp;color=0,0,0&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根据空后的“and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”可知，妈妈的话让作者意识到了自己的问题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，所以作者认为妈妈的话很有道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point意为“有道理”；make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change意为“作出改变”；reach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level意为“达到一定水平”；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break意为“休息”。故选A项。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cc7f413e?pid=2dd204842&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1_1#810ffc5e5?vop=1&amp;pid=5cc7f413e&amp;color=0,0,0&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我对下一步要做什么感到不知所措。</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B_5_AN.2_1#810ffc5e5.blank?vop=1&amp;pid=5cc7f413e&amp;color=0,0,0&amp;vpa=1&amp;bbb=1"/>
          <p:cNvSpPr/>
          <p:nvPr/>
        </p:nvSpPr>
        <p:spPr>
          <a:xfrm>
            <a:off x="2399760" y="17900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5" name="QB_5_AN.3_1#810ffc5e5.blank?vop=1&amp;pid=5cc7f413e&amp;color=0,0,0&amp;vpa=2&amp;bbb=1"/>
          <p:cNvSpPr/>
          <p:nvPr/>
        </p:nvSpPr>
        <p:spPr>
          <a:xfrm>
            <a:off x="3161760" y="17900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6" name="QB_5_AN.4_1#810ffc5e5.blank?vop=1&amp;pid=5cc7f413e&amp;color=0,0,0&amp;vpa=3&amp;bbb=1"/>
          <p:cNvSpPr/>
          <p:nvPr/>
        </p:nvSpPr>
        <p:spPr>
          <a:xfrm>
            <a:off x="3644360" y="1790065"/>
            <a:ext cx="395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a:t>
            </a:r>
            <a:endParaRPr lang="en-US" altLang="zh-CN" dirty="0"/>
          </a:p>
        </p:txBody>
      </p:sp>
      <p:sp>
        <p:nvSpPr>
          <p:cNvPr id="7" name="QB_5_AN.5_1#810ffc5e5.blank?vop=1&amp;pid=5cc7f413e&amp;color=0,0,0&amp;vpa=4&amp;bbb=1"/>
          <p:cNvSpPr/>
          <p:nvPr/>
        </p:nvSpPr>
        <p:spPr>
          <a:xfrm>
            <a:off x="4190460" y="1790065"/>
            <a:ext cx="560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next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6_1#9e9016e7e.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a:t>
            </a:r>
            <a:endParaRPr lang="en-US" altLang="zh-CN" sz="1800" dirty="0"/>
          </a:p>
        </p:txBody>
      </p:sp>
      <p:sp>
        <p:nvSpPr>
          <p:cNvPr id="3" name="QC_6_AN.97_1#9e9016e7e.bracket?vop=1&amp;pid=d4a36c50b&amp;color=0,0,0&amp;vpa=5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98_1#9e9016e7e?vop=1&amp;pid=d4a36c50b&amp;color=0,0,0&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hole可知，此处指作者为自己挖了一个难以爬出的黑洞。故选D项。</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9_1#573d9f9dc.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endParaRPr lang="en-US" altLang="zh-CN" sz="1800" dirty="0"/>
          </a:p>
        </p:txBody>
      </p:sp>
      <p:sp>
        <p:nvSpPr>
          <p:cNvPr id="3" name="QC_6_AN.100_1#573d9f9dc.bracket?vop=1&amp;pid=d4a36c50b&amp;color=0,0,0&amp;vpa=52"/>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01_1#573d9f9dc?vop=1&amp;pid=d4a36c50b&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此处指作者明白了敢于直面恐惧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，才能找到解决办法。故选D项。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2_1#995184cd3.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1800" dirty="0"/>
          </a:p>
        </p:txBody>
      </p:sp>
      <p:sp>
        <p:nvSpPr>
          <p:cNvPr id="3" name="QC_6_AN.103_1#995184cd3.bracket?vop=1&amp;pid=d4a36c50b&amp;color=0,0,0&amp;vpa=53"/>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04_1#995184cd3?vop=1&amp;pid=d4a36c50b&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problem及空后的why可知，作者不知道为什么会出现这个问题。figure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“弄清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楚</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away意为“泄露”；think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over意为“仔细考虑”；make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up意为“编造；化妆”。故选A项。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5_1#dfede24a6.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sorrow</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endParaRPr lang="en-US" altLang="zh-CN" sz="1800" dirty="0"/>
          </a:p>
        </p:txBody>
      </p:sp>
      <p:sp>
        <p:nvSpPr>
          <p:cNvPr id="3" name="QC_6_AN.106_1#dfede24a6.bracket?vop=1&amp;pid=d4a36c50b&amp;color=0,0,0&amp;vpa=54"/>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07_1#dfede24a6?vop=1&amp;pid=d4a36c50b&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根据空后的I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well可知，换了新的簧片之后，作者惊讶地发现自己演奏得很好。anger意为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怒</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”；sorrow意为“悲伤”；disappointment意为“失望”；surprise意为“惊讶”。故选D项。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8_1#a61e5e6f3.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voiced</a:t>
            </a:r>
            <a:endParaRPr lang="en-US" altLang="zh-CN" sz="1800" dirty="0"/>
          </a:p>
        </p:txBody>
      </p:sp>
      <p:sp>
        <p:nvSpPr>
          <p:cNvPr id="3" name="QC_6_AN.109_1#a61e5e6f3.bracket?vop=1&amp;pid=d4a36c50b&amp;color=0,0,0&amp;vpa=55"/>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10_1#a61e5e6f3?vop=1&amp;pid=d4a36c50b&amp;color=0,0,0&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solved可知，作者的问题解决了，恐惧也消除了许多。故选C项。</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1_1#42a035ccd.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rescue</a:t>
            </a:r>
            <a:endParaRPr lang="en-US" altLang="zh-CN" sz="1800" dirty="0"/>
          </a:p>
        </p:txBody>
      </p:sp>
      <p:sp>
        <p:nvSpPr>
          <p:cNvPr id="3" name="QC_6_AN.112_1#42a035ccd.bracket?vop=1&amp;pid=d4a36c50b&amp;color=0,0,0&amp;vpa=56"/>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13_1#42a035ccd?vop=1&amp;pid=d4a36c50b&amp;color=0,0,0&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根据下文“Hiding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，逃避会让人一直被困在恐惧当中，恐惧会吞噬人生活中的一切。consume意为“吞噬”；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检查”；reflect意为“反映”；</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rescue意为“拯救”。故选A项。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4_1#2d0758a05.choices?vop=1&amp;pid=d4a36c5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06445" algn="l"/>
                <a:tab pos="5850890" algn="l"/>
                <a:tab pos="8408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unpunished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trapped</a:t>
            </a:r>
            <a:endParaRPr lang="en-US" altLang="zh-CN" sz="1800" dirty="0"/>
          </a:p>
        </p:txBody>
      </p:sp>
      <p:sp>
        <p:nvSpPr>
          <p:cNvPr id="3" name="QC_6_AN.115_1#2d0758a05.bracket?vop=1&amp;pid=d4a36c50b&amp;color=0,0,0&amp;vpa=57"/>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16_1#2d0758a05?vop=1&amp;pid=d4a36c50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这里与上文的I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of相照应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，说明这个自己为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自己制造的恐惧的洞会把人一直困在里面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。unknown意为“未知的”；unpunished意为“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未受惩罚的”；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意为“感兴趣的”；trapped意为“受困的”。故选D项。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21822ce8?pid=a18bbe463&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17_1#1e83e41b3?vop=1&amp;pid=d21822ce8&amp;color=0,0,0&amp;bbb=1&amp;hb=1"/>
          <p:cNvSpPr/>
          <p:nvPr/>
        </p:nvSpPr>
        <p:spPr>
          <a:xfrm>
            <a:off x="832104" y="1422400"/>
            <a:ext cx="10533888" cy="4672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主题：涂鸦文化 | 词数：约259 | 难度：适中 | 建议用时：7分钟</a:t>
            </a:r>
            <a:endParaRPr lang="en-US" altLang="zh-CN" sz="1800" dirty="0"/>
          </a:p>
          <a:p>
            <a:pPr algn="ct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reating</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（涂鸦）.</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horrible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arrested.</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dirty="0"/>
          </a:p>
        </p:txBody>
      </p:sp>
      <p:sp>
        <p:nvSpPr>
          <p:cNvPr id="4" name="QM_5_AN.118_1#1e83e41b3.blank?vop=1&amp;pid=d21822ce8&amp;color=0,0,0&amp;vpa=58"/>
          <p:cNvSpPr/>
          <p:nvPr/>
        </p:nvSpPr>
        <p:spPr>
          <a:xfrm>
            <a:off x="1593310" y="2963291"/>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5" name="QM_5_AN.119_1#1e83e41b3.blank?vop=1&amp;pid=d21822ce8&amp;color=0,0,0&amp;vpa=59"/>
          <p:cNvSpPr/>
          <p:nvPr/>
        </p:nvSpPr>
        <p:spPr>
          <a:xfrm>
            <a:off x="8821834" y="4931791"/>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0_1#1e83e41b3?vop=1&amp;pid=d21822ce8&amp;color=0,0,0&amp;bt=1&amp;bbb=1&amp;hb=1"/>
          <p:cNvSpPr/>
          <p:nvPr/>
        </p:nvSpPr>
        <p:spPr>
          <a:xfrm>
            <a:off x="832104" y="1080000"/>
            <a:ext cx="10533888" cy="37039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Bogotá</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Colombian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endParaRPr lang="en-US" altLang="zh-CN" dirty="0"/>
          </a:p>
        </p:txBody>
      </p:sp>
      <p:sp>
        <p:nvSpPr>
          <p:cNvPr id="3" name="QM_5_AN.121_1#1e83e41b3.blank?vop=1&amp;pid=d21822ce8&amp;color=0,0,0&amp;vpa=60"/>
          <p:cNvSpPr/>
          <p:nvPr/>
        </p:nvSpPr>
        <p:spPr>
          <a:xfrm>
            <a:off x="10359485" y="23068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M_5_AN.122_1#1e83e41b3.blank?vop=1&amp;pid=d21822ce8&amp;color=0,0,0&amp;vpa=61"/>
          <p:cNvSpPr/>
          <p:nvPr/>
        </p:nvSpPr>
        <p:spPr>
          <a:xfrm>
            <a:off x="6123083" y="31450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M_5_AN.123_1#1e83e41b3.blank?vop=1&amp;pid=d21822ce8&amp;color=0,0,0&amp;vpa=62"/>
          <p:cNvSpPr/>
          <p:nvPr/>
        </p:nvSpPr>
        <p:spPr>
          <a:xfrm>
            <a:off x="9848310" y="3983220"/>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4_1#1e83e41b3?vop=1&amp;pid=d21822ce8&amp;color=0,0,0&amp;bt=1&amp;bbb=1"/>
          <p:cNvSpPr/>
          <p:nvPr/>
        </p:nvSpPr>
        <p:spPr>
          <a:xfrm>
            <a:off x="832104" y="1078992"/>
            <a:ext cx="10533888" cy="28657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Bogotá</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Colombia.</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Perhaps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1960s.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endParaRPr lang="en-US" altLang="zh-CN" sz="1800" dirty="0"/>
          </a:p>
        </p:txBody>
      </p:sp>
      <p:sp>
        <p:nvSpPr>
          <p:cNvPr id="3" name="QM_5_EX.125_1#1e83e41b3?vop=1&amp;pid=d21822ce8&amp;color=0,0,0&amp;bbb=1"/>
          <p:cNvSpPr/>
          <p:nvPr/>
        </p:nvSpPr>
        <p:spPr>
          <a:xfrm>
            <a:off x="832104" y="3966273"/>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文章讲述了城市中街道里的涂鸦文化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_1#2a037d6e6?vop=1&amp;pid=5cc7f413e&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我们从学校走到公园大约需要20分钟。（it作形式主语；take）</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endParaRPr lang="en-US" altLang="zh-CN" sz="1800" dirty="0"/>
          </a:p>
        </p:txBody>
      </p:sp>
      <p:sp>
        <p:nvSpPr>
          <p:cNvPr id="3" name="QB_5_AN.7_1#2a037d6e6.blank?vop=1&amp;pid=5cc7f413e&amp;color=0,0,0&amp;vpa=5&amp;bbb=1"/>
          <p:cNvSpPr/>
          <p:nvPr/>
        </p:nvSpPr>
        <p:spPr>
          <a:xfrm>
            <a:off x="824960" y="1447665"/>
            <a:ext cx="306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endParaRPr lang="en-US" altLang="zh-CN" dirty="0"/>
          </a:p>
        </p:txBody>
      </p:sp>
      <p:sp>
        <p:nvSpPr>
          <p:cNvPr id="4" name="QB_5_AN.8_1#2a037d6e6.blank?vop=1&amp;pid=5cc7f413e&amp;color=0,0,0&amp;vpa=6&amp;bbb=1"/>
          <p:cNvSpPr/>
          <p:nvPr/>
        </p:nvSpPr>
        <p:spPr>
          <a:xfrm>
            <a:off x="1294860" y="1447665"/>
            <a:ext cx="636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takes</a:t>
            </a:r>
            <a:endParaRPr lang="en-US" altLang="zh-CN" dirty="0"/>
          </a:p>
        </p:txBody>
      </p:sp>
      <p:sp>
        <p:nvSpPr>
          <p:cNvPr id="5" name="QB_5_AN.9_1#2a037d6e6.blank?vop=1&amp;pid=5cc7f413e&amp;color=0,0,0&amp;vpa=7&amp;bbb=1"/>
          <p:cNvSpPr/>
          <p:nvPr/>
        </p:nvSpPr>
        <p:spPr>
          <a:xfrm>
            <a:off x="2107660" y="1447665"/>
            <a:ext cx="369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a:t>
            </a:r>
            <a:endParaRPr lang="en-US" altLang="zh-CN" dirty="0"/>
          </a:p>
        </p:txBody>
      </p:sp>
      <p:sp>
        <p:nvSpPr>
          <p:cNvPr id="6" name="QB_5_AN.10_1#2a037d6e6.blank?vop=1&amp;pid=5cc7f413e&amp;color=0,0,0&amp;vpa=8&amp;bbb=1"/>
          <p:cNvSpPr/>
          <p:nvPr/>
        </p:nvSpPr>
        <p:spPr>
          <a:xfrm>
            <a:off x="2641060" y="1447665"/>
            <a:ext cx="674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about</a:t>
            </a:r>
            <a:endParaRPr lang="en-US" altLang="zh-CN" dirty="0"/>
          </a:p>
        </p:txBody>
      </p:sp>
      <p:sp>
        <p:nvSpPr>
          <p:cNvPr id="7" name="QB_5_AN.11_1#2a037d6e6.blank?vop=1&amp;pid=5cc7f413e&amp;color=0,0,0&amp;vpa=9&amp;bbb=1"/>
          <p:cNvSpPr/>
          <p:nvPr/>
        </p:nvSpPr>
        <p:spPr>
          <a:xfrm>
            <a:off x="3466560" y="1447665"/>
            <a:ext cx="395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20</a:t>
            </a:r>
            <a:endParaRPr lang="en-US" altLang="zh-CN" dirty="0"/>
          </a:p>
        </p:txBody>
      </p:sp>
      <p:sp>
        <p:nvSpPr>
          <p:cNvPr id="8" name="QB_5_AN.12_1#2a037d6e6.blank?vop=1&amp;pid=5cc7f413e&amp;color=0,0,0&amp;vpa=10&amp;bbb=1"/>
          <p:cNvSpPr/>
          <p:nvPr/>
        </p:nvSpPr>
        <p:spPr>
          <a:xfrm>
            <a:off x="4025360" y="1447665"/>
            <a:ext cx="890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minutes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6_1#03d199e89?vop=1&amp;pid=1e83e41b3&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7_1#03d199e89.blank?vop=1&amp;pid=1e83e41b3&amp;color=0,0,0&amp;vpa=63"/>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B_6_AS.128_1#03d199e89?vop=1&amp;pid=1e83e41b3&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B项（有些人喜欢这些画，但有些人不喜欢）说明了不同人对涂鸦的态度不同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，引出下文有的人认为涂鸦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是艺术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，而有的人认为涂鸦让城市变得糟糕的不同观点。故选B项。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9_1#da29bae5f?vop=1&amp;pid=1e83e41b3&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0_1#da29bae5f.blank?vop=1&amp;pid=1e83e41b3&amp;color=0,0,0&amp;vpa=64"/>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6_AS.131_1#da29bae5f?vop=1&amp;pid=1e83e41b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由本段小标题“When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begin?”和设空处前一句可知，此处也应与涂鸦的起源有关，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然而，现代涂鸦始于20世纪60年代末的纽约）符合语境，其中的However在语义上与上文形成转折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2_1#478e24eb9?vop=1&amp;pid=1e83e41b3&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3_1#478e24eb9.blank?vop=1&amp;pid=1e83e41b3&amp;color=0,0,0&amp;vpa=65"/>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34_1#478e24eb9?vop=1&amp;pid=1e83e41b3&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由本段小标题Banksy可知，本段与艺术家班克西相关。G项（这让班克西很生气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，因为他的艺术所传达的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信息是反对金钱至上这一概念的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）与上文“Banksy's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it.”是因果关系，因为班克西艺术所传达的信息是反对金钱至上这一概念的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，所以别人偷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他的画去卖钱让他很生气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，G项中的This指代上文提到的有人偷班克西的画卖钱这件事。故选G项。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5_1#644222f1c?vop=1&amp;pid=1e83e41b3&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6_1#644222f1c.blank?vop=1&amp;pid=1e83e41b3&amp;color=0,0,0&amp;vpa=66"/>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37_1#644222f1c?vop=1&amp;pid=1e83e41b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由小标题Graffiti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tours和上文“In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，此处提出在某些城市</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可以进行涂鸦旅行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；又根据下文可知，本段以波哥大为例介绍了涂鸦之旅。A项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（其中一个城市是哥伦比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亚的波哥大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）承上启下，符合语境。故选A项。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8_1#e9f9068bc?vop=1&amp;pid=1e83e41b3&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9_1#e9f9068bc.blank?vop=1&amp;pid=1e83e41b3&amp;color=0,0,0&amp;vpa=67"/>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40_1#e9f9068bc?vop=1&amp;pid=1e83e41b3&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F项（然而，如果你喜欢这次旅行，你会被要求捐一些钱）与上文“The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free.”形成转折关系，并引出下文“This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Colombian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明这笔钱的用途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。故选F项。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bacfac497?pid=d21822ce8&amp;color=0,0,0&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你人生中最重要的两天是你出生的那一天和你弄清自己为何出生的那天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吐温</a:t>
            </a:r>
            <a:endParaRPr lang="en-US" altLang="zh-CN" sz="18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_1#8a2fc08b2?vop=1&amp;pid=5cc7f413e&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如果你能告诉我去公共汽车站的路，我将不胜感激。（appreciate）</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endParaRPr lang="en-US" altLang="zh-CN" sz="1800" dirty="0"/>
          </a:p>
        </p:txBody>
      </p:sp>
      <p:sp>
        <p:nvSpPr>
          <p:cNvPr id="3" name="QB_5_AN.14_1#8a2fc08b2.blank?vop=1&amp;pid=5cc7f413e&amp;color=0,0,0&amp;vpa=11"/>
          <p:cNvSpPr/>
          <p:nvPr/>
        </p:nvSpPr>
        <p:spPr>
          <a:xfrm>
            <a:off x="799560" y="1447665"/>
            <a:ext cx="242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endParaRPr lang="en-US" altLang="zh-CN" dirty="0"/>
          </a:p>
        </p:txBody>
      </p:sp>
      <p:sp>
        <p:nvSpPr>
          <p:cNvPr id="4" name="QB_5_AN.15_1#8a2fc08b2.blank?vop=1&amp;pid=5cc7f413e&amp;color=0,0,0&amp;vpa=12&amp;bbb=1"/>
          <p:cNvSpPr/>
          <p:nvPr/>
        </p:nvSpPr>
        <p:spPr>
          <a:xfrm>
            <a:off x="1180560" y="1447665"/>
            <a:ext cx="738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would</a:t>
            </a:r>
            <a:endParaRPr lang="en-US" altLang="zh-CN" dirty="0"/>
          </a:p>
        </p:txBody>
      </p:sp>
      <p:sp>
        <p:nvSpPr>
          <p:cNvPr id="5" name="QB_5_AN.16_1#8a2fc08b2.blank?vop=1&amp;pid=5cc7f413e&amp;color=0,0,0&amp;vpa=13&amp;bbb=1"/>
          <p:cNvSpPr/>
          <p:nvPr/>
        </p:nvSpPr>
        <p:spPr>
          <a:xfrm>
            <a:off x="2082260" y="1434965"/>
            <a:ext cx="1106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appreciate</a:t>
            </a:r>
            <a:endParaRPr lang="en-US" altLang="zh-CN" dirty="0"/>
          </a:p>
        </p:txBody>
      </p:sp>
      <p:sp>
        <p:nvSpPr>
          <p:cNvPr id="6" name="QB_5_AN.17_1#8a2fc08b2.blank?vop=1&amp;pid=5cc7f413e&amp;color=0,0,0&amp;vpa=14&amp;bbb=1"/>
          <p:cNvSpPr/>
          <p:nvPr/>
        </p:nvSpPr>
        <p:spPr>
          <a:xfrm>
            <a:off x="3352260" y="1447665"/>
            <a:ext cx="293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endParaRPr lang="en-US" altLang="zh-CN" dirty="0"/>
          </a:p>
        </p:txBody>
      </p:sp>
      <p:sp>
        <p:nvSpPr>
          <p:cNvPr id="7" name="QB_5_AN.18_1#8a2fc08b2.blank?vop=1&amp;pid=5cc7f413e&amp;color=0,0,0&amp;vpa=15&amp;bbb=1"/>
          <p:cNvSpPr/>
          <p:nvPr/>
        </p:nvSpPr>
        <p:spPr>
          <a:xfrm>
            <a:off x="3796760" y="1447665"/>
            <a:ext cx="306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9_1#b327e2485?vop=1&amp;pid=5cc7f413e&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我们都十分敬佩那位登上月球的宇航员。（admiration）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endParaRPr lang="en-US" altLang="zh-CN" sz="1800" dirty="0"/>
          </a:p>
        </p:txBody>
      </p:sp>
      <p:sp>
        <p:nvSpPr>
          <p:cNvPr id="3" name="QB_5_AN.20_1#b327e2485.blank?vop=1&amp;pid=5cc7f413e&amp;color=0,0,0&amp;vpa=16&amp;bbb=1"/>
          <p:cNvSpPr/>
          <p:nvPr/>
        </p:nvSpPr>
        <p:spPr>
          <a:xfrm>
            <a:off x="1606772" y="1447665"/>
            <a:ext cx="598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endParaRPr lang="en-US" altLang="zh-CN" dirty="0"/>
          </a:p>
        </p:txBody>
      </p:sp>
      <p:sp>
        <p:nvSpPr>
          <p:cNvPr id="4" name="QB_5_AN.21_1#b327e2485.blank?vop=1&amp;pid=5cc7f413e&amp;color=0,0,0&amp;vpa=17&amp;bbb=1"/>
          <p:cNvSpPr/>
          <p:nvPr/>
        </p:nvSpPr>
        <p:spPr>
          <a:xfrm>
            <a:off x="2394172" y="1434965"/>
            <a:ext cx="623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great</a:t>
            </a:r>
            <a:endParaRPr lang="en-US" altLang="zh-CN" dirty="0"/>
          </a:p>
        </p:txBody>
      </p:sp>
      <p:sp>
        <p:nvSpPr>
          <p:cNvPr id="5" name="QB_5_AN.22_1#b327e2485.blank?vop=1&amp;pid=5cc7f413e&amp;color=0,0,0&amp;vpa=18&amp;bbb=1"/>
          <p:cNvSpPr/>
          <p:nvPr/>
        </p:nvSpPr>
        <p:spPr>
          <a:xfrm>
            <a:off x="3156172" y="1447665"/>
            <a:ext cx="1157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admiration</a:t>
            </a:r>
            <a:endParaRPr lang="en-US" altLang="zh-CN" dirty="0"/>
          </a:p>
        </p:txBody>
      </p:sp>
      <p:sp>
        <p:nvSpPr>
          <p:cNvPr id="6" name="QB_5_AN.23_1#b327e2485.blank?vop=1&amp;pid=5cc7f413e&amp;color=0,0,0&amp;vpa=19&amp;bbb=1"/>
          <p:cNvSpPr/>
          <p:nvPr/>
        </p:nvSpPr>
        <p:spPr>
          <a:xfrm>
            <a:off x="4438872" y="1447665"/>
            <a:ext cx="433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4_1#d2f593b2c?vop=1&amp;pid=5cc7f413e&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他获得老师的许可，进入办公室还书。（permission）</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endParaRPr lang="en-US" altLang="zh-CN" sz="1800" dirty="0"/>
          </a:p>
        </p:txBody>
      </p:sp>
      <p:sp>
        <p:nvSpPr>
          <p:cNvPr id="3" name="QB_5_AN.25_1#d2f593b2c.blank?vop=1&amp;pid=5cc7f413e&amp;color=0,0,0&amp;vpa=20&amp;bbb=1"/>
          <p:cNvSpPr/>
          <p:nvPr/>
        </p:nvSpPr>
        <p:spPr>
          <a:xfrm>
            <a:off x="850360" y="1447665"/>
            <a:ext cx="614744"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4" name="QB_5_AN.26_1#d2f593b2c.blank?vop=1&amp;pid=5cc7f413e&amp;color=0,0,0&amp;vpa=21&amp;bbb=1"/>
          <p:cNvSpPr/>
          <p:nvPr/>
        </p:nvSpPr>
        <p:spPr>
          <a:xfrm>
            <a:off x="1612360" y="1447665"/>
            <a:ext cx="788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her/his</a:t>
            </a:r>
            <a:endParaRPr lang="en-US" altLang="zh-CN" dirty="0"/>
          </a:p>
        </p:txBody>
      </p:sp>
      <p:sp>
        <p:nvSpPr>
          <p:cNvPr id="5" name="QB_5_AN.27_1#d2f593b2c.blank?vop=1&amp;pid=5cc7f413e&amp;color=0,0,0&amp;vpa=22&amp;bbb=1"/>
          <p:cNvSpPr/>
          <p:nvPr/>
        </p:nvSpPr>
        <p:spPr>
          <a:xfrm>
            <a:off x="2564860" y="1434965"/>
            <a:ext cx="1169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permission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fb84d047?pid=2dd204842&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28_1#8455fee48?vop=1&amp;pid=cfb84d047&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主题：《步辇图》| 词数：约192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Imperial</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Carriage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Liben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brilliantly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Taizong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Xizang's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Tubo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641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 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marriage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Wencheng.</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Wencheng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Xizang's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Xizang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yield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far-reaching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
        <p:nvSpPr>
          <p:cNvPr id="4" name="QM_5_AN.29_1#8455fee48.blank?vop=1&amp;pid=cfb84d047&amp;color=0,0,0&amp;vpa=23&amp;bbb=1"/>
          <p:cNvSpPr/>
          <p:nvPr/>
        </p:nvSpPr>
        <p:spPr>
          <a:xfrm>
            <a:off x="1123410" y="2649220"/>
            <a:ext cx="700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shone</a:t>
            </a:r>
            <a:endParaRPr lang="en-US" altLang="zh-CN" dirty="0"/>
          </a:p>
        </p:txBody>
      </p:sp>
      <p:sp>
        <p:nvSpPr>
          <p:cNvPr id="5" name="QM_5_AN.30_1#8455fee48.blank?vop=1&amp;pid=cfb84d047&amp;color=0,0,0&amp;vpa=24&amp;bbb=1"/>
          <p:cNvSpPr/>
          <p:nvPr/>
        </p:nvSpPr>
        <p:spPr>
          <a:xfrm>
            <a:off x="2914110" y="3055620"/>
            <a:ext cx="814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vividly</a:t>
            </a:r>
            <a:endParaRPr lang="en-US" altLang="zh-CN" dirty="0"/>
          </a:p>
        </p:txBody>
      </p:sp>
      <p:sp>
        <p:nvSpPr>
          <p:cNvPr id="6" name="QM_5_AN.31_1#8455fee48.blank?vop=1&amp;pid=cfb84d047&amp;color=0,0,0&amp;vpa=25&amp;bbb=1"/>
          <p:cNvSpPr/>
          <p:nvPr/>
        </p:nvSpPr>
        <p:spPr>
          <a:xfrm>
            <a:off x="7130510" y="3068320"/>
            <a:ext cx="725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where</a:t>
            </a:r>
            <a:endParaRPr lang="en-US" altLang="zh-CN" dirty="0"/>
          </a:p>
        </p:txBody>
      </p:sp>
      <p:sp>
        <p:nvSpPr>
          <p:cNvPr id="7" name="QM_5_AN.32_1#8455fee48.blank?vop=1&amp;pid=cfb84d047&amp;color=0,0,0&amp;vpa=26&amp;bbb=1"/>
          <p:cNvSpPr/>
          <p:nvPr/>
        </p:nvSpPr>
        <p:spPr>
          <a:xfrm>
            <a:off x="2129885" y="3893820"/>
            <a:ext cx="11826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propose</a:t>
            </a:r>
            <a:endParaRPr lang="en-US" altLang="zh-CN" dirty="0"/>
          </a:p>
        </p:txBody>
      </p:sp>
      <p:sp>
        <p:nvSpPr>
          <p:cNvPr id="8" name="QM_5_AN.33_1#8455fee48.blank?vop=1&amp;pid=cfb84d047&amp;color=0,0,0&amp;vpa=27&amp;bbb=1"/>
          <p:cNvSpPr/>
          <p:nvPr/>
        </p:nvSpPr>
        <p:spPr>
          <a:xfrm>
            <a:off x="3543522" y="4312920"/>
            <a:ext cx="16906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appreciated</a:t>
            </a:r>
            <a:endParaRPr lang="en-US" altLang="zh-CN" dirty="0"/>
          </a:p>
        </p:txBody>
      </p:sp>
      <p:sp>
        <p:nvSpPr>
          <p:cNvPr id="9" name="QM_5_AN.34_1#8455fee48.blank?vop=1&amp;pid=cfb84d047&amp;color=0,0,0&amp;vpa=28&amp;bbb=1"/>
          <p:cNvSpPr/>
          <p:nvPr/>
        </p:nvSpPr>
        <p:spPr>
          <a:xfrm>
            <a:off x="7689310" y="4732020"/>
            <a:ext cx="1119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improving</a:t>
            </a:r>
            <a:endParaRPr lang="en-US" altLang="zh-CN" dirty="0"/>
          </a:p>
        </p:txBody>
      </p:sp>
      <p:sp>
        <p:nvSpPr>
          <p:cNvPr id="10" name="QM_5_AN.35_1#8455fee48.blank?vop=1&amp;pid=cfb84d047&amp;color=0,0,0&amp;vpa=29&amp;bbb=1"/>
          <p:cNvSpPr/>
          <p:nvPr/>
        </p:nvSpPr>
        <p:spPr>
          <a:xfrm>
            <a:off x="3786283" y="5582920"/>
            <a:ext cx="1068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craftsmen</a:t>
            </a:r>
            <a:endParaRPr lang="en-US" altLang="zh-CN" dirty="0"/>
          </a:p>
        </p:txBody>
      </p:sp>
      <p:sp>
        <p:nvSpPr>
          <p:cNvPr id="11" name="QM_5_AN.36_1#8455fee48.blank?vop=1&amp;pid=cfb84d047&amp;color=0,0,0&amp;vpa=30&amp;bbb=1"/>
          <p:cNvSpPr/>
          <p:nvPr/>
        </p:nvSpPr>
        <p:spPr>
          <a:xfrm>
            <a:off x="10176160" y="5570220"/>
            <a:ext cx="915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bg/>
                                          </p:spTgt>
                                        </p:tgtEl>
                                        <p:attrNameLst>
                                          <p:attrName>style.visibility</p:attrName>
                                        </p:attrNameLst>
                                      </p:cBhvr>
                                      <p:to>
                                        <p:strVal val="visible"/>
                                      </p:to>
                                    </p:set>
                                    <p:anim calcmode="lin" valueType="num">
                                      <p:cBhvr additive="base">
                                        <p:cTn id="6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0">
                                            <p:txEl>
                                              <p:pRg st="0" end="0"/>
                                            </p:txEl>
                                          </p:spTgt>
                                        </p:tgtEl>
                                        <p:attrNameLst>
                                          <p:attrName>style.visibility</p:attrName>
                                        </p:attrNameLst>
                                      </p:cBhvr>
                                      <p:to>
                                        <p:strVal val="visible"/>
                                      </p:to>
                                    </p:set>
                                    <p:anim calcmode="lin" valueType="num">
                                      <p:cBhvr additive="base">
                                        <p:cTn id="7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1">
                                            <p:bg/>
                                          </p:spTgt>
                                        </p:tgtEl>
                                        <p:attrNameLst>
                                          <p:attrName>style.visibility</p:attrName>
                                        </p:attrNameLst>
                                      </p:cBhvr>
                                      <p:to>
                                        <p:strVal val="visible"/>
                                      </p:to>
                                    </p:set>
                                    <p:anim calcmode="lin" valueType="num">
                                      <p:cBhvr additive="base">
                                        <p:cTn id="7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1">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1">
                                            <p:txEl>
                                              <p:pRg st="0" end="0"/>
                                            </p:txEl>
                                          </p:spTgt>
                                        </p:tgtEl>
                                        <p:attrNameLst>
                                          <p:attrName>style.visibility</p:attrName>
                                        </p:attrNameLst>
                                      </p:cBhvr>
                                      <p:to>
                                        <p:strVal val="visible"/>
                                      </p:to>
                                    </p:set>
                                    <p:anim calcmode="lin" valueType="num">
                                      <p:cBhvr additive="base">
                                        <p:cTn id="8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8_1#8455fee48?vop=1&amp;pid=cfb84d047&amp;color=0,0,0&amp;bbb=1&amp;hb=1"/>
          <p:cNvSpPr/>
          <p:nvPr/>
        </p:nvSpPr>
        <p:spPr>
          <a:xfrm>
            <a:off x="832104" y="1080000"/>
            <a:ext cx="10533888" cy="2032000"/>
          </a:xfrm>
          <a:prstGeom prst="rect">
            <a:avLst/>
          </a:prstGeom>
          <a:noFill/>
        </p:spPr>
        <p:txBody>
          <a:bodyPr wrap="none" lIns="0" tIns="0" rIns="0" bIns="0" rtlCol="0" anchor="t"/>
          <a:lstStyle/>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Tubo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Tubo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showcased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Bureau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Xizang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Autonomous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95</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dirty="0"/>
          </a:p>
        </p:txBody>
      </p:sp>
      <p:sp>
        <p:nvSpPr>
          <p:cNvPr id="3" name="QM_5_EX.39_1#8455fee48?vop=1&amp;pid=cfb84d047&amp;color=0,0,0&amp;bbb=1"/>
          <p:cNvSpPr/>
          <p:nvPr/>
        </p:nvSpPr>
        <p:spPr>
          <a:xfrm>
            <a:off x="832104" y="310134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主要介绍了杰出画家阎立本的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步辇图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在故宫博物院大放异彩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M_5_AN.37_1#8455fee48.blank?vop=1&amp;pid=cfb84d047&amp;color=0,0,0&amp;vpa=31"/>
          <p:cNvSpPr/>
          <p:nvPr/>
        </p:nvSpPr>
        <p:spPr>
          <a:xfrm>
            <a:off x="6984460" y="1887720"/>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M_5_AN.38_1#8455fee48.blank?vop=1&amp;pid=cfb84d047&amp;color=0,0,0&amp;vpa=32&amp;bbb=1"/>
          <p:cNvSpPr/>
          <p:nvPr/>
        </p:nvSpPr>
        <p:spPr>
          <a:xfrm>
            <a:off x="2761710" y="2306820"/>
            <a:ext cx="1474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various/varied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 calcmode="lin" valueType="num">
                                      <p:cBhvr additive="base">
                                        <p:cTn id="2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3">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additive="base">
                                        <p:cTn id="3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10626</Words>
  <Application>WPS 演示</Application>
  <PresentationFormat>宽屏</PresentationFormat>
  <Paragraphs>404</Paragraphs>
  <Slides>45</Slides>
  <Notes>43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45</vt:i4>
      </vt:variant>
    </vt:vector>
  </HeadingPairs>
  <TitlesOfParts>
    <vt:vector size="60"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2025-11-03T10:07:00Z</dcterms:created>
  <dcterms:modified xsi:type="dcterms:W3CDTF">2025-11-05T10:27:58Z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348E224E35754CF5A4B5D1DFEFE01333_12</vt:lpwstr>
  </property>
  <property fmtid="{D5CDD505-2E9C-101B-9397-08002B2CF9AE}" pid="3" name="KSOProductBuildVer">
    <vt:lpwstr>2052-12.1.0.22529</vt:lpwstr>
  </property>
</Properties>
</file>